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100" r:id="rId2"/>
    <p:sldId id="1449" r:id="rId3"/>
    <p:sldId id="1337" r:id="rId4"/>
    <p:sldId id="1404" r:id="rId5"/>
    <p:sldId id="1405" r:id="rId6"/>
    <p:sldId id="1406" r:id="rId7"/>
    <p:sldId id="1407" r:id="rId8"/>
    <p:sldId id="1408" r:id="rId9"/>
    <p:sldId id="1409" r:id="rId10"/>
    <p:sldId id="1410" r:id="rId11"/>
    <p:sldId id="1411" r:id="rId12"/>
    <p:sldId id="1412" r:id="rId13"/>
    <p:sldId id="1413" r:id="rId14"/>
    <p:sldId id="1414" r:id="rId15"/>
    <p:sldId id="1415" r:id="rId16"/>
    <p:sldId id="1416" r:id="rId17"/>
    <p:sldId id="1417" r:id="rId18"/>
    <p:sldId id="1418" r:id="rId19"/>
    <p:sldId id="1419" r:id="rId20"/>
    <p:sldId id="1420" r:id="rId21"/>
    <p:sldId id="1421" r:id="rId22"/>
    <p:sldId id="1422" r:id="rId23"/>
    <p:sldId id="1423" r:id="rId24"/>
    <p:sldId id="1424" r:id="rId25"/>
    <p:sldId id="1425" r:id="rId26"/>
    <p:sldId id="1426" r:id="rId27"/>
    <p:sldId id="1429" r:id="rId28"/>
    <p:sldId id="1430" r:id="rId29"/>
    <p:sldId id="1431" r:id="rId30"/>
    <p:sldId id="1432" r:id="rId31"/>
    <p:sldId id="1434" r:id="rId32"/>
    <p:sldId id="1438" r:id="rId33"/>
    <p:sldId id="1439" r:id="rId34"/>
    <p:sldId id="1440" r:id="rId35"/>
    <p:sldId id="1441" r:id="rId36"/>
    <p:sldId id="1450" r:id="rId37"/>
    <p:sldId id="1305" r:id="rId38"/>
    <p:sldId id="1335" r:id="rId39"/>
    <p:sldId id="95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0" autoAdjust="0"/>
    <p:restoredTop sz="91984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tatic.usenix.org/events/woot10/tech/full_papers/Aviv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/>
              <a:t>Lecture 15 </a:t>
            </a:r>
            <a:r>
              <a:rPr lang="en-US" altLang="en-US" sz="4000" dirty="0"/>
              <a:t>– Program Design (</a:t>
            </a:r>
            <a:r>
              <a:rPr lang="en-US" altLang="en-US" sz="4000" dirty="0" err="1"/>
              <a:t>cont</a:t>
            </a:r>
            <a:r>
              <a:rPr lang="en-US" altLang="en-US" sz="4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length=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length&gt;=4: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count+=1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length&gt;=9: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3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length=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length&gt;=4: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count+=1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length&gt;=9: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11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replaced the magic numbers with constants?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length=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length&gt;=MIN_LENGTH: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count+=1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length&gt;=MAX_LENGTH: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horizontal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password,count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length=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length&gt;=MIN_LENGTH: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count+=1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length&gt;=MAX_LENGTH: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horizontal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MIN_LENGTH: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MAX_LENGTH: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MIN_LENGTH: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MAX_LENGTH: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0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And added vertical space?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MIN_LENGTH: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MAX_LENGTH: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Maybe even some meaningful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MIN_LENGTH: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length &gt;= MAX_LENGTH: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8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Maybe even some meaningful comments?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nextState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(password, count):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length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long enough, count as a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MIN_LENGTH: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count += 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(password)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if max length, don't do any more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length &gt;= MAX_LENGTH: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password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CONTINUES...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the purpose of the code is a bit clearer!</a:t>
            </a:r>
          </a:p>
          <a:p>
            <a:pPr lvl="1"/>
            <a:r>
              <a:rPr lang="en-US" dirty="0"/>
              <a:t>You can see how small, simple changes increase the readability of a piece of code</a:t>
            </a:r>
          </a:p>
          <a:p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This is actually part of a function </a:t>
            </a:r>
            <a:br>
              <a:rPr lang="en-US" dirty="0"/>
            </a:br>
            <a:r>
              <a:rPr lang="en-US" dirty="0"/>
              <a:t>that creates a list of the possible </a:t>
            </a:r>
            <a:br>
              <a:rPr lang="en-US" dirty="0"/>
            </a:br>
            <a:r>
              <a:rPr lang="en-US" dirty="0"/>
              <a:t>passwords for a swipe-based login </a:t>
            </a:r>
            <a:br>
              <a:rPr lang="en-US" dirty="0"/>
            </a:br>
            <a:r>
              <a:rPr lang="en-US" dirty="0"/>
              <a:t>system on an Android smart phone</a:t>
            </a:r>
          </a:p>
          <a:p>
            <a:pPr marL="742950" lvl="2" indent="-342900"/>
            <a:r>
              <a:rPr lang="en-US" dirty="0"/>
              <a:t>Dr. Gibson co-wrote a paper on this, available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657" y="3298857"/>
            <a:ext cx="186690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1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</a:t>
            </a:r>
          </a:p>
          <a:p>
            <a:pPr lvl="1"/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1"/>
            <a:r>
              <a:rPr lang="en-US" dirty="0"/>
              <a:t>Difference between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/>
              <a:t>loops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Commenting</a:t>
            </a:r>
          </a:p>
        </p:txBody>
      </p:sp>
    </p:spTree>
    <p:extLst>
      <p:ext uri="{BB962C8B-B14F-4D97-AF65-F5344CB8AC3E}">
        <p14:creationId xmlns:p14="http://schemas.microsoft.com/office/powerpoint/2010/main" val="42561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Commenting is an “Art”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 it sounds pretentious, it’s true</a:t>
            </a:r>
          </a:p>
          <a:p>
            <a:endParaRPr lang="en-US" dirty="0"/>
          </a:p>
          <a:p>
            <a:r>
              <a:rPr lang="en-US" dirty="0"/>
              <a:t>There are NO hard and fast rules for when a piece of code should be commented</a:t>
            </a:r>
          </a:p>
          <a:p>
            <a:pPr lvl="1"/>
            <a:r>
              <a:rPr lang="en-US" dirty="0"/>
              <a:t>Only guidelines</a:t>
            </a:r>
          </a:p>
          <a:p>
            <a:pPr lvl="1"/>
            <a:r>
              <a:rPr lang="en-US" dirty="0"/>
              <a:t>NOTE: This doesn’t apply to </a:t>
            </a:r>
            <a:r>
              <a:rPr lang="en-US" b="1" dirty="0"/>
              <a:t>required</a:t>
            </a:r>
            <a:r>
              <a:rPr lang="en-US" dirty="0"/>
              <a:t> comments </a:t>
            </a:r>
            <a:br>
              <a:rPr lang="en-US" dirty="0"/>
            </a:br>
            <a:r>
              <a:rPr lang="en-US" dirty="0"/>
              <a:t>like file headers and function headers!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5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 complex conditional, give a brief overview of what it accomplishes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if car fits customer criteria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color ==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"black"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numDoors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&gt; 2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(price) &lt; 27000:</a:t>
            </a:r>
          </a:p>
          <a:p>
            <a:pPr lvl="3"/>
            <a:endParaRPr lang="en-US" dirty="0"/>
          </a:p>
          <a:p>
            <a:r>
              <a:rPr lang="en-US" dirty="0"/>
              <a:t>If you did something you think was clever, comment that piece of code</a:t>
            </a:r>
          </a:p>
          <a:p>
            <a:pPr lvl="1"/>
            <a:r>
              <a:rPr lang="en-US" dirty="0"/>
              <a:t>So that “future you” will 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9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Don’t</a:t>
            </a:r>
            <a:r>
              <a:rPr lang="en-US" dirty="0"/>
              <a:t> write obvious comments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iterate over the list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lvl="3"/>
            <a:endParaRPr lang="en-US" dirty="0"/>
          </a:p>
          <a:p>
            <a:r>
              <a:rPr lang="en-US" b="1" u="sng" dirty="0"/>
              <a:t>Don’t</a:t>
            </a:r>
            <a:r>
              <a:rPr lang="en-US" dirty="0"/>
              <a:t> comment every line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loop variable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choice = 1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loop until user chooses to quit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!= QUIT: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97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/>
              <a:t>Do</a:t>
            </a:r>
            <a:r>
              <a:rPr lang="en-US" dirty="0"/>
              <a:t> comment “blocks” of code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tip and total (set min for large parties)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float(input(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tip percent: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numGuests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LARGE_PARTY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percent &lt; MIN_TIP: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percent = MIN_TIP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"There is a minimum tip of"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MIN_TIP, \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"for large parties"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tip   = bill * percent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total = bill + tip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7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55152" cy="4156799"/>
          </a:xfrm>
        </p:spPr>
        <p:txBody>
          <a:bodyPr/>
          <a:lstStyle/>
          <a:p>
            <a:r>
              <a:rPr lang="en-US" b="1" u="sng" dirty="0"/>
              <a:t>Do</a:t>
            </a:r>
            <a:r>
              <a:rPr lang="en-US" dirty="0"/>
              <a:t> comment nested loops and conditionals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[0, 1, 1, 2, 3, 5, 8, 13, 21, 34]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[2, 3, 5, 7, 11, 13, 17, 19, 23, 29]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check to see if each 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number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is also in the prime number list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[f] ==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listPrime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[p]):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listFib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[f],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"is both a prime"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"and a Fibonacci number!"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4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b="1" u="sng" dirty="0"/>
              <a:t>Do</a:t>
            </a:r>
            <a:r>
              <a:rPr lang="en-US" dirty="0"/>
              <a:t> comment very abbreviated variables names </a:t>
            </a:r>
            <a:br>
              <a:rPr lang="en-US" dirty="0"/>
            </a:br>
            <a:r>
              <a:rPr lang="en-US" dirty="0"/>
              <a:t>(especially those used for constants)</a:t>
            </a:r>
          </a:p>
          <a:p>
            <a:pPr lvl="1"/>
            <a:r>
              <a:rPr lang="en-US" dirty="0"/>
              <a:t>You can even put the comment at the end of the line!</a:t>
            </a:r>
            <a:br>
              <a:rPr lang="en-US" dirty="0"/>
            </a:br>
            <a:r>
              <a:rPr lang="en-US" dirty="0"/>
              <a:t>As long as the comment won’t wrap around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1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MAX_CH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5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MENU_EX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5     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P1_MARK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"x"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P2_MARK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11296" y="4301817"/>
            <a:ext cx="454761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763" lvl="1" indent="0">
              <a:buFont typeface="Arial" pitchFamily="34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minimum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maximum choice at menu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menu choice to exit (stop)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1's marker</a:t>
            </a:r>
          </a:p>
          <a:p>
            <a:pPr marL="4763" lvl="1" indent="0">
              <a:buFont typeface="Arial" pitchFamily="34" charset="0"/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player 2's marker</a:t>
            </a:r>
          </a:p>
        </p:txBody>
      </p:sp>
    </p:spTree>
    <p:extLst>
      <p:ext uri="{BB962C8B-B14F-4D97-AF65-F5344CB8AC3E}">
        <p14:creationId xmlns:p14="http://schemas.microsoft.com/office/powerpoint/2010/main" val="10694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“Good Code” – Adaptability</a:t>
            </a:r>
          </a:p>
        </p:txBody>
      </p:sp>
    </p:spTree>
    <p:extLst>
      <p:ext uri="{BB962C8B-B14F-4D97-AF65-F5344CB8AC3E}">
        <p14:creationId xmlns:p14="http://schemas.microsoft.com/office/powerpoint/2010/main" val="223515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Often, what a program is supposed to do evolves and changes as time goes on</a:t>
            </a:r>
          </a:p>
          <a:p>
            <a:pPr lvl="1"/>
            <a:r>
              <a:rPr lang="en-US" dirty="0"/>
              <a:t>Well-written flexible programs can be easily altered to do something new</a:t>
            </a:r>
          </a:p>
          <a:p>
            <a:pPr lvl="1"/>
            <a:r>
              <a:rPr lang="en-US" dirty="0"/>
              <a:t>Rigid, poorly written programs often take a lot of work to modify</a:t>
            </a:r>
          </a:p>
          <a:p>
            <a:r>
              <a:rPr lang="en-US" dirty="0"/>
              <a:t>When coding, keep in mind that you might want to change or extend something later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2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Adaptability: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/>
              <a:t>Here is an example of a poorly modular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Bad: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row  = []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(10):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3705" y="3210614"/>
            <a:ext cx="3248269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How can we improve this function to be more modular and adaptable?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0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Adaptability: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/>
              <a:t>Let’s make the size of the grid a parameter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Good: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row  = []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</a:p>
        </p:txBody>
      </p:sp>
    </p:spTree>
    <p:extLst>
      <p:ext uri="{BB962C8B-B14F-4D97-AF65-F5344CB8AC3E}">
        <p14:creationId xmlns:p14="http://schemas.microsoft.com/office/powerpoint/2010/main" val="103059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Adaptability: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550613" cy="4517689"/>
          </a:xfrm>
        </p:spPr>
        <p:txBody>
          <a:bodyPr/>
          <a:lstStyle/>
          <a:p>
            <a:r>
              <a:rPr lang="en-US" dirty="0"/>
              <a:t>And let’s add the element as a parameter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198" y="2618167"/>
            <a:ext cx="73756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prstClr val="black"/>
                </a:solidFill>
              </a:rPr>
              <a:t>Better: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makeSquareGrid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(size,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grid = []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row  = []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(size):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grid.append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</a:p>
          <a:p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grid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00409" y="3901278"/>
            <a:ext cx="291829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How could we </a:t>
            </a:r>
            <a:br>
              <a:rPr lang="en-US" sz="2400" dirty="0">
                <a:latin typeface="+mj-lt"/>
                <a:cs typeface="Courier New" panose="02070309020205020404" pitchFamily="49" charset="0"/>
              </a:rPr>
            </a:br>
            <a:r>
              <a:rPr lang="en-US" sz="2400" dirty="0">
                <a:latin typeface="+mj-lt"/>
                <a:cs typeface="Courier New" panose="02070309020205020404" pitchFamily="49" charset="0"/>
              </a:rPr>
              <a:t>adjust this to allow non-square grids?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9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</p:txBody>
      </p:sp>
    </p:spTree>
    <p:extLst>
      <p:ext uri="{BB962C8B-B14F-4D97-AF65-F5344CB8AC3E}">
        <p14:creationId xmlns:p14="http://schemas.microsoft.com/office/powerpoint/2010/main" val="351204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Incremental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Developing your program in small increments</a:t>
            </a:r>
          </a:p>
          <a:p>
            <a:pPr lvl="3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Program a small piece of the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Run and test your program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Ensure the recently written code works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Address any errors and fix any bugs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Return to step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/>
              <a:t>Why Use Incremental Development?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Incremental development:</a:t>
            </a:r>
          </a:p>
          <a:p>
            <a:pPr lvl="1"/>
            <a:r>
              <a:rPr lang="en-US" sz="3200" dirty="0"/>
              <a:t>Makes a large project more manageable</a:t>
            </a:r>
            <a:endParaRPr lang="en-US" dirty="0"/>
          </a:p>
          <a:p>
            <a:pPr lvl="1"/>
            <a:r>
              <a:rPr lang="en-US" sz="3200" dirty="0"/>
              <a:t>Leads to higher quality code</a:t>
            </a:r>
          </a:p>
          <a:p>
            <a:pPr lvl="1"/>
            <a:r>
              <a:rPr lang="en-US" sz="3200" dirty="0"/>
              <a:t>Makes it easier to find and correct errors</a:t>
            </a:r>
          </a:p>
          <a:p>
            <a:pPr lvl="1"/>
            <a:r>
              <a:rPr lang="en-US" sz="3200" dirty="0"/>
              <a:t>Is faster for large projects</a:t>
            </a:r>
          </a:p>
          <a:p>
            <a:pPr lvl="2"/>
            <a:r>
              <a:rPr lang="en-US" sz="2800" dirty="0"/>
              <a:t>May seem like you’re taking longer since you test at each step, but faster in the long run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7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Woes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Writing code is easy...</a:t>
            </a:r>
          </a:p>
          <a:p>
            <a:r>
              <a:rPr lang="en-US" dirty="0"/>
              <a:t>Writing code that works correctly is HARD</a:t>
            </a:r>
          </a:p>
          <a:p>
            <a:pPr lvl="3"/>
            <a:endParaRPr lang="en-US" dirty="0"/>
          </a:p>
          <a:p>
            <a:r>
              <a:rPr lang="en-US" dirty="0"/>
              <a:t>Sometimes the hardest part of debugging is finding out </a:t>
            </a:r>
            <a:r>
              <a:rPr lang="en-US" i="1" dirty="0"/>
              <a:t>where</a:t>
            </a:r>
            <a:r>
              <a:rPr lang="en-US" dirty="0"/>
              <a:t> the error is coming from</a:t>
            </a:r>
          </a:p>
          <a:p>
            <a:pPr lvl="1"/>
            <a:r>
              <a:rPr lang="en-US" dirty="0"/>
              <a:t>And solving it is the easy part (sometimes!)</a:t>
            </a:r>
          </a:p>
          <a:p>
            <a:r>
              <a:rPr lang="en-US" dirty="0"/>
              <a:t>If you only wrote one function since the last run, start by looking there for the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36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dirty="0"/>
              <a:t>Alan Turing</a:t>
            </a:r>
          </a:p>
          <a:p>
            <a:pPr lvl="1"/>
            <a:r>
              <a:rPr lang="en-US" dirty="0"/>
              <a:t>Helped to break the German</a:t>
            </a:r>
            <a:br>
              <a:rPr lang="en-US" dirty="0"/>
            </a:br>
            <a:r>
              <a:rPr lang="en-US" dirty="0" err="1"/>
              <a:t>Engima</a:t>
            </a:r>
            <a:r>
              <a:rPr lang="en-US" dirty="0"/>
              <a:t> cipher during WWII</a:t>
            </a:r>
          </a:p>
          <a:p>
            <a:pPr lvl="1"/>
            <a:r>
              <a:rPr lang="en-US" dirty="0"/>
              <a:t>Proposed the “Turing test” to </a:t>
            </a:r>
            <a:br>
              <a:rPr lang="en-US" dirty="0"/>
            </a:br>
            <a:r>
              <a:rPr lang="en-US" dirty="0"/>
              <a:t>measure artificial intelligence</a:t>
            </a:r>
          </a:p>
          <a:p>
            <a:pPr lvl="1"/>
            <a:r>
              <a:rPr lang="en-US" dirty="0"/>
              <a:t>Turing “machines”</a:t>
            </a:r>
          </a:p>
          <a:p>
            <a:pPr lvl="1"/>
            <a:r>
              <a:rPr lang="en-US" dirty="0"/>
              <a:t>Designed the first computer</a:t>
            </a:r>
            <a:br>
              <a:rPr lang="en-US" dirty="0"/>
            </a:br>
            <a:r>
              <a:rPr lang="en-US" dirty="0"/>
              <a:t>chess program in 1953</a:t>
            </a:r>
          </a:p>
          <a:p>
            <a:pPr lvl="1"/>
            <a:r>
              <a:rPr lang="en-US" dirty="0"/>
              <a:t>Talented long-distance runner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255" y="2451043"/>
            <a:ext cx="2909682" cy="3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2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Announcement: Advising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CMSC and CMPE students, sign up for an advising appointment.</a:t>
            </a:r>
          </a:p>
          <a:p>
            <a:pPr lvl="1"/>
            <a:r>
              <a:rPr lang="en-US" dirty="0"/>
              <a:t>http://advising.coeit.umbc.edu/registration/</a:t>
            </a:r>
          </a:p>
          <a:p>
            <a:pPr lvl="3"/>
            <a:endParaRPr lang="en-US" dirty="0"/>
          </a:p>
          <a:p>
            <a:r>
              <a:rPr lang="en-US" dirty="0"/>
              <a:t>Select that you are in MATH 150 or higher and haven't completed the gateway.</a:t>
            </a:r>
          </a:p>
          <a:p>
            <a:r>
              <a:rPr lang="en-US" dirty="0"/>
              <a:t>There are both group advising and individual advising appointments open. The earliest dates available are for group advising.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2 is out on Blackboard now</a:t>
            </a:r>
          </a:p>
          <a:p>
            <a:pPr lvl="1"/>
            <a:r>
              <a:rPr lang="en-US" dirty="0"/>
              <a:t>Design is due by Friday (Nov 2nd) at 8:59:59 PM</a:t>
            </a:r>
          </a:p>
          <a:p>
            <a:pPr lvl="1"/>
            <a:r>
              <a:rPr lang="en-US" dirty="0"/>
              <a:t>Project is due by Friday (Nov 9th) at 8:59:59 PM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Midterm #2 is coming up</a:t>
            </a:r>
          </a:p>
          <a:p>
            <a:pPr lvl="1"/>
            <a:r>
              <a:rPr lang="en-US" dirty="0"/>
              <a:t>November 14th and 15th in class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Android password swipe:</a:t>
            </a:r>
          </a:p>
          <a:p>
            <a:pPr lvl="1"/>
            <a:r>
              <a:rPr lang="en-US" sz="1600" dirty="0"/>
              <a:t>http://static.usenix.org/events/woot10/tech/full_papers/Aviv.pdf</a:t>
            </a:r>
          </a:p>
          <a:p>
            <a:r>
              <a:rPr lang="en-US" sz="2000" dirty="0"/>
              <a:t>Alan Turing:</a:t>
            </a:r>
          </a:p>
          <a:p>
            <a:pPr lvl="1"/>
            <a:r>
              <a:rPr lang="en-US" sz="1600" dirty="0"/>
              <a:t>https://en.wikipedia.org/wiki/File:Alan_Turing_Aged_16.jpg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talked a lot about certain ‘good habits’ we’d like you all to get in while writing code</a:t>
            </a:r>
          </a:p>
          <a:p>
            <a:pPr lvl="1"/>
            <a:r>
              <a:rPr lang="en-US" sz="3200" dirty="0"/>
              <a:t>What are some of them?</a:t>
            </a:r>
          </a:p>
          <a:p>
            <a:endParaRPr lang="en-US" dirty="0"/>
          </a:p>
          <a:p>
            <a:r>
              <a:rPr lang="en-US" dirty="0"/>
              <a:t> There are two main reasons for these habits</a:t>
            </a:r>
          </a:p>
          <a:p>
            <a:pPr lvl="1"/>
            <a:r>
              <a:rPr lang="en-US" sz="3200" dirty="0"/>
              <a:t>Readability</a:t>
            </a:r>
          </a:p>
          <a:p>
            <a:pPr lvl="1"/>
            <a:r>
              <a:rPr lang="en-US" sz="3200" dirty="0"/>
              <a:t>Adaptability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4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“Good Code” – Readability</a:t>
            </a:r>
          </a:p>
        </p:txBody>
      </p:sp>
    </p:spTree>
    <p:extLst>
      <p:ext uri="{BB962C8B-B14F-4D97-AF65-F5344CB8AC3E}">
        <p14:creationId xmlns:p14="http://schemas.microsoft.com/office/powerpoint/2010/main" val="34171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/>
              <a:t>Having your code be readable is important, both for your sanity and anyone else’s</a:t>
            </a:r>
          </a:p>
          <a:p>
            <a:pPr lvl="1"/>
            <a:r>
              <a:rPr lang="en-US" dirty="0"/>
              <a:t>Your TA’s sanity is </a:t>
            </a:r>
            <a:r>
              <a:rPr lang="en-US" i="1" dirty="0"/>
              <a:t>very</a:t>
            </a:r>
            <a:r>
              <a:rPr lang="en-US" dirty="0"/>
              <a:t>, </a:t>
            </a:r>
            <a:r>
              <a:rPr lang="en-US" i="1" u="sng" dirty="0"/>
              <a:t>very</a:t>
            </a:r>
            <a:r>
              <a:rPr lang="en-US" dirty="0"/>
              <a:t>, </a:t>
            </a:r>
            <a:r>
              <a:rPr lang="en-US" b="1" i="1" u="sng" dirty="0"/>
              <a:t>very</a:t>
            </a:r>
            <a:r>
              <a:rPr lang="en-US" dirty="0"/>
              <a:t> important</a:t>
            </a:r>
          </a:p>
          <a:p>
            <a:pPr lvl="3"/>
            <a:endParaRPr lang="en-US" dirty="0"/>
          </a:p>
          <a:p>
            <a:r>
              <a:rPr lang="en-US" dirty="0"/>
              <a:t>Having highly readable code makes it easier to:</a:t>
            </a:r>
          </a:p>
          <a:p>
            <a:pPr lvl="1"/>
            <a:r>
              <a:rPr lang="en-US" dirty="0"/>
              <a:t>Figure out what you’re doing </a:t>
            </a:r>
            <a:r>
              <a:rPr lang="en-US" u="sng" dirty="0"/>
              <a:t>while</a:t>
            </a:r>
            <a:r>
              <a:rPr lang="en-US" dirty="0"/>
              <a:t> writing the code</a:t>
            </a:r>
          </a:p>
          <a:p>
            <a:pPr lvl="1"/>
            <a:r>
              <a:rPr lang="en-US" dirty="0"/>
              <a:t>Figure out what the code is doing when you come back to look at it a year </a:t>
            </a:r>
            <a:r>
              <a:rPr lang="en-US" u="sng" dirty="0"/>
              <a:t>later</a:t>
            </a:r>
          </a:p>
          <a:p>
            <a:pPr lvl="1"/>
            <a:r>
              <a:rPr lang="en-US" dirty="0"/>
              <a:t>Have </a:t>
            </a:r>
            <a:r>
              <a:rPr lang="en-US" u="sng" dirty="0"/>
              <a:t>other people</a:t>
            </a:r>
            <a:r>
              <a:rPr lang="en-US" dirty="0"/>
              <a:t> read and understand your code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2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Readability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Improving readability of your code can be accomplished in a number of ways</a:t>
            </a:r>
          </a:p>
          <a:p>
            <a:pPr lvl="1"/>
            <a:r>
              <a:rPr lang="en-US" dirty="0"/>
              <a:t>Comments</a:t>
            </a:r>
          </a:p>
          <a:p>
            <a:pPr lvl="1"/>
            <a:r>
              <a:rPr lang="en-US" dirty="0"/>
              <a:t>Meaningful variable names</a:t>
            </a:r>
          </a:p>
          <a:p>
            <a:pPr lvl="1"/>
            <a:r>
              <a:rPr lang="en-US" dirty="0"/>
              <a:t>Breaking code down into functions</a:t>
            </a:r>
          </a:p>
          <a:p>
            <a:pPr lvl="1"/>
            <a:r>
              <a:rPr lang="en-US" dirty="0"/>
              <a:t>Following consistent naming conventions</a:t>
            </a:r>
          </a:p>
          <a:p>
            <a:pPr lvl="1"/>
            <a:r>
              <a:rPr lang="en-US" dirty="0"/>
              <a:t>Programming language choice</a:t>
            </a:r>
          </a:p>
          <a:p>
            <a:pPr lvl="1"/>
            <a:r>
              <a:rPr lang="en-US" dirty="0"/>
              <a:t>File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67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/>
              <a:t>What does the following code snippet do?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l=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l&gt;=4: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c+=1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l&gt;=9: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There isn’t much information to go on, is there?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8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Readability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/>
              <a:t>What if I used meaningful variable names?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p,c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l=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l&gt;=4: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c+=1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l&gt;=9: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</a:p>
          <a:p>
            <a:pPr marL="91440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#FUNCTION CONTINUES...</a:t>
            </a:r>
          </a:p>
          <a:p>
            <a:pPr marL="91440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32362</TotalTime>
  <Words>1611</Words>
  <Application>Microsoft Office PowerPoint</Application>
  <PresentationFormat>On-screen Show (4:3)</PresentationFormat>
  <Paragraphs>367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15 – Program Design (cont)</vt:lpstr>
      <vt:lpstr>Last Class We Covered</vt:lpstr>
      <vt:lpstr>Any Questions from Last Time?</vt:lpstr>
      <vt:lpstr>Motivation</vt:lpstr>
      <vt:lpstr>“Good Code” – Readability</vt:lpstr>
      <vt:lpstr>Readability</vt:lpstr>
      <vt:lpstr>Improving Readability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Readability Example</vt:lpstr>
      <vt:lpstr>Commenting</vt:lpstr>
      <vt:lpstr>Commenting is an “Art”</vt:lpstr>
      <vt:lpstr>General Guidelines</vt:lpstr>
      <vt:lpstr>General Guidelines</vt:lpstr>
      <vt:lpstr>General Guidelines</vt:lpstr>
      <vt:lpstr>General Guidelines</vt:lpstr>
      <vt:lpstr>General Guidelines</vt:lpstr>
      <vt:lpstr>“Good Code” – Adaptability</vt:lpstr>
      <vt:lpstr>Adaptability</vt:lpstr>
      <vt:lpstr>Adaptability: Example</vt:lpstr>
      <vt:lpstr>Adaptability: Example</vt:lpstr>
      <vt:lpstr>Adaptability: Example</vt:lpstr>
      <vt:lpstr>Incremental Development</vt:lpstr>
      <vt:lpstr>What is Incremental Development?</vt:lpstr>
      <vt:lpstr>Why Use Incremental Development?</vt:lpstr>
      <vt:lpstr>Debugging Woes</vt:lpstr>
      <vt:lpstr>PowerPoint Presentation</vt:lpstr>
      <vt:lpstr>Announcement: Advising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391</cp:revision>
  <dcterms:created xsi:type="dcterms:W3CDTF">2014-05-05T14:25:42Z</dcterms:created>
  <dcterms:modified xsi:type="dcterms:W3CDTF">2018-10-29T16:52:33Z</dcterms:modified>
</cp:coreProperties>
</file>